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552A67-B6D6-4DDD-9B28-FBFF06311FBB}" type="datetimeFigureOut">
              <a:rPr lang="pl-PL" smtClean="0"/>
              <a:t>2013-04-10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4C23D6-0037-4966-862F-D1D5F24259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552A67-B6D6-4DDD-9B28-FBFF06311FBB}" type="datetimeFigureOut">
              <a:rPr lang="pl-PL" smtClean="0"/>
              <a:t>2013-04-10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C23D6-0037-4966-862F-D1D5F24259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552A67-B6D6-4DDD-9B28-FBFF06311FBB}" type="datetimeFigureOut">
              <a:rPr lang="pl-PL" smtClean="0"/>
              <a:t>2013-04-10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C23D6-0037-4966-862F-D1D5F24259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552A67-B6D6-4DDD-9B28-FBFF06311FBB}" type="datetimeFigureOut">
              <a:rPr lang="pl-PL" smtClean="0"/>
              <a:t>2013-04-10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C23D6-0037-4966-862F-D1D5F24259B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552A67-B6D6-4DDD-9B28-FBFF06311FBB}" type="datetimeFigureOut">
              <a:rPr lang="pl-PL" smtClean="0"/>
              <a:t>2013-04-10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C23D6-0037-4966-862F-D1D5F24259B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552A67-B6D6-4DDD-9B28-FBFF06311FBB}" type="datetimeFigureOut">
              <a:rPr lang="pl-PL" smtClean="0"/>
              <a:t>2013-04-10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C23D6-0037-4966-862F-D1D5F24259B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552A67-B6D6-4DDD-9B28-FBFF06311FBB}" type="datetimeFigureOut">
              <a:rPr lang="pl-PL" smtClean="0"/>
              <a:t>2013-04-10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C23D6-0037-4966-862F-D1D5F24259B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552A67-B6D6-4DDD-9B28-FBFF06311FBB}" type="datetimeFigureOut">
              <a:rPr lang="pl-PL" smtClean="0"/>
              <a:t>2013-04-10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C23D6-0037-4966-862F-D1D5F24259B3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552A67-B6D6-4DDD-9B28-FBFF06311FBB}" type="datetimeFigureOut">
              <a:rPr lang="pl-PL" smtClean="0"/>
              <a:t>2013-04-10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C23D6-0037-4966-862F-D1D5F24259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6552A67-B6D6-4DDD-9B28-FBFF06311FBB}" type="datetimeFigureOut">
              <a:rPr lang="pl-PL" smtClean="0"/>
              <a:t>2013-04-10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C23D6-0037-4966-862F-D1D5F24259B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552A67-B6D6-4DDD-9B28-FBFF06311FBB}" type="datetimeFigureOut">
              <a:rPr lang="pl-PL" smtClean="0"/>
              <a:t>2013-04-10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4C23D6-0037-4966-862F-D1D5F24259B3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6552A67-B6D6-4DDD-9B28-FBFF06311FBB}" type="datetimeFigureOut">
              <a:rPr lang="pl-PL" smtClean="0"/>
              <a:t>2013-04-10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14C23D6-0037-4966-862F-D1D5F24259B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LOSY ABSOLWENTÓW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ZESPOŁU SZKÓŁ W BRZEŹNIE</a:t>
            </a:r>
          </a:p>
          <a:p>
            <a:r>
              <a:rPr lang="pl-PL" dirty="0" smtClean="0"/>
              <a:t>GIMNAZJUM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500166" y="2428868"/>
          <a:ext cx="6858048" cy="3571900"/>
        </p:xfrm>
        <a:graphic>
          <a:graphicData uri="http://schemas.openxmlformats.org/drawingml/2006/table">
            <a:tbl>
              <a:tblPr/>
              <a:tblGrid>
                <a:gridCol w="2285520"/>
                <a:gridCol w="2286264"/>
                <a:gridCol w="2286264"/>
              </a:tblGrid>
              <a:tr h="892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Calibri"/>
                          <a:cs typeface="Times New Roman"/>
                        </a:rPr>
                        <a:t>rocznik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Calibri"/>
                          <a:cs typeface="Times New Roman"/>
                        </a:rPr>
                        <a:t>Liczba uczniów szkół średnich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Calibri"/>
                          <a:cs typeface="Times New Roman"/>
                        </a:rPr>
                        <a:t>53%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Calibri"/>
                          <a:cs typeface="Times New Roman"/>
                        </a:rPr>
                        <a:t>67%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Calibri"/>
                          <a:cs typeface="Times New Roman"/>
                        </a:rPr>
                        <a:t>70%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500034" y="428604"/>
            <a:ext cx="76438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ZESTAWIENIE % ABSOLWENTÓW</a:t>
            </a:r>
          </a:p>
          <a:p>
            <a:pPr algn="ctr"/>
            <a:r>
              <a:rPr lang="pl-PL" sz="3600" b="1" dirty="0" smtClean="0"/>
              <a:t> UCZĘSZCZAJĄCYCH </a:t>
            </a:r>
          </a:p>
          <a:p>
            <a:pPr algn="ctr"/>
            <a:r>
              <a:rPr lang="pl-PL" sz="3600" b="1" dirty="0" smtClean="0"/>
              <a:t>DO SZKÓŁ ŚREDNICH</a:t>
            </a:r>
            <a:endParaRPr lang="pl-PL" sz="3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85720" y="1481328"/>
            <a:ext cx="8643998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dirty="0" smtClean="0"/>
              <a:t>wszyscy uczniowie z naszej </a:t>
            </a:r>
            <a:r>
              <a:rPr lang="pl-PL" dirty="0" smtClean="0"/>
              <a:t>szkoły </a:t>
            </a:r>
            <a:r>
              <a:rPr lang="pl-PL" dirty="0" smtClean="0"/>
              <a:t>dostają </a:t>
            </a:r>
            <a:r>
              <a:rPr lang="pl-PL" dirty="0" smtClean="0"/>
              <a:t>się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 smtClean="0"/>
              <a:t>do szkół pierwszego </a:t>
            </a:r>
            <a:r>
              <a:rPr lang="pl-PL" dirty="0" smtClean="0"/>
              <a:t>wyboru: </a:t>
            </a:r>
            <a:br>
              <a:rPr lang="pl-PL" dirty="0" smtClean="0"/>
            </a:br>
            <a:r>
              <a:rPr lang="pl-PL" dirty="0" smtClean="0"/>
              <a:t>trafność </a:t>
            </a:r>
            <a:r>
              <a:rPr lang="pl-PL" dirty="0" smtClean="0"/>
              <a:t>przygotowania </a:t>
            </a:r>
            <a:r>
              <a:rPr lang="pl-PL" dirty="0" smtClean="0"/>
              <a:t>preorientacji </a:t>
            </a:r>
            <a:r>
              <a:rPr lang="pl-PL" dirty="0" smtClean="0"/>
              <a:t>zawodowej</a:t>
            </a:r>
            <a:r>
              <a:rPr lang="pl-PL" dirty="0" smtClean="0"/>
              <a:t>,</a:t>
            </a:r>
          </a:p>
          <a:p>
            <a:pPr lvl="0">
              <a:buNone/>
            </a:pPr>
            <a:endParaRPr lang="pl-PL" dirty="0" smtClean="0"/>
          </a:p>
          <a:p>
            <a:pPr lvl="0"/>
            <a:r>
              <a:rPr lang="pl-PL" dirty="0" smtClean="0"/>
              <a:t>Znaczny % uczniów naszej </a:t>
            </a:r>
            <a:r>
              <a:rPr lang="pl-PL" dirty="0" smtClean="0"/>
              <a:t>szkoły</a:t>
            </a:r>
          </a:p>
          <a:p>
            <a:pPr lvl="0">
              <a:buNone/>
            </a:pPr>
            <a:r>
              <a:rPr lang="pl-PL" dirty="0" smtClean="0"/>
              <a:t> </a:t>
            </a:r>
            <a:r>
              <a:rPr lang="pl-PL" dirty="0" smtClean="0"/>
              <a:t>zdobywa wykształcenie średnie</a:t>
            </a:r>
            <a:r>
              <a:rPr lang="pl-PL" dirty="0" smtClean="0"/>
              <a:t>, kontynuuje naukę</a:t>
            </a:r>
            <a:endParaRPr lang="pl-PL" dirty="0" smtClean="0"/>
          </a:p>
          <a:p>
            <a:pPr lvl="0">
              <a:buNone/>
            </a:pPr>
            <a:r>
              <a:rPr lang="pl-PL" dirty="0" smtClean="0"/>
              <a:t>tendencja wzrostowa – coraz więcej uczniów </a:t>
            </a:r>
            <a:endParaRPr lang="pl-PL" dirty="0" smtClean="0"/>
          </a:p>
          <a:p>
            <a:pPr lvl="0">
              <a:buNone/>
            </a:pPr>
            <a:r>
              <a:rPr lang="pl-PL" dirty="0" smtClean="0"/>
              <a:t>wybiera </a:t>
            </a:r>
            <a:r>
              <a:rPr lang="pl-PL" dirty="0" smtClean="0"/>
              <a:t>szkoły średnie,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uczniowie nie mają problemu z radzeniem </a:t>
            </a:r>
            <a:r>
              <a:rPr lang="pl-PL" dirty="0" smtClean="0"/>
              <a:t>sobie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 smtClean="0"/>
              <a:t>w szkołach w </a:t>
            </a:r>
            <a:r>
              <a:rPr lang="pl-PL" dirty="0" smtClean="0"/>
              <a:t>dużych miastach </a:t>
            </a:r>
          </a:p>
          <a:p>
            <a:pPr lvl="0">
              <a:buNone/>
            </a:pPr>
            <a:r>
              <a:rPr lang="pl-PL" sz="2600" dirty="0" smtClean="0"/>
              <a:t>(</a:t>
            </a:r>
            <a:r>
              <a:rPr lang="pl-PL" sz="2600" dirty="0" smtClean="0"/>
              <a:t>większość kontynuuje naukę </a:t>
            </a:r>
            <a:r>
              <a:rPr lang="pl-PL" sz="2600" dirty="0" smtClean="0"/>
              <a:t>w </a:t>
            </a:r>
            <a:r>
              <a:rPr lang="pl-PL" sz="2600" dirty="0" smtClean="0"/>
              <a:t>Poznaniu i Swarzędzu</a:t>
            </a:r>
            <a:r>
              <a:rPr lang="pl-PL" sz="2600" dirty="0" smtClean="0"/>
              <a:t>)</a:t>
            </a:r>
            <a:endParaRPr lang="pl-PL" sz="2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Wnioski końcowe: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285728"/>
            <a:ext cx="8686800" cy="5721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pl-PL" sz="3600" b="1" dirty="0" smtClean="0"/>
              <a:t>UCZNIOWIE </a:t>
            </a:r>
            <a:r>
              <a:rPr lang="pl-PL" sz="3600" b="1" dirty="0" smtClean="0"/>
              <a:t>GIMNAZJUM </a:t>
            </a:r>
            <a:r>
              <a:rPr lang="pl-PL" sz="3600" b="1" dirty="0" smtClean="0"/>
              <a:t>W </a:t>
            </a:r>
            <a:r>
              <a:rPr lang="pl-PL" sz="3600" b="1" dirty="0" smtClean="0"/>
              <a:t>BRZEŹNIE</a:t>
            </a:r>
          </a:p>
          <a:p>
            <a:pPr>
              <a:lnSpc>
                <a:spcPct val="150000"/>
              </a:lnSpc>
              <a:buNone/>
            </a:pPr>
            <a:r>
              <a:rPr lang="pl-PL" sz="3600" b="1" dirty="0" smtClean="0"/>
              <a:t> </a:t>
            </a:r>
            <a:r>
              <a:rPr lang="pl-PL" sz="3600" b="1" dirty="0" smtClean="0"/>
              <a:t>SĄ DOBRZE </a:t>
            </a:r>
            <a:r>
              <a:rPr lang="pl-PL" sz="3600" b="1" dirty="0" smtClean="0"/>
              <a:t>PRZYGOTOWANI</a:t>
            </a:r>
            <a:br>
              <a:rPr lang="pl-PL" sz="3600" b="1" dirty="0" smtClean="0"/>
            </a:br>
            <a:r>
              <a:rPr lang="pl-PL" sz="3600" b="1" dirty="0" smtClean="0"/>
              <a:t> </a:t>
            </a:r>
            <a:r>
              <a:rPr lang="pl-PL" sz="3600" b="1" dirty="0" smtClean="0"/>
              <a:t>DO DALSZEJ NAUKI , </a:t>
            </a:r>
            <a:br>
              <a:rPr lang="pl-PL" sz="3600" b="1" dirty="0" smtClean="0"/>
            </a:br>
            <a:r>
              <a:rPr lang="pl-PL" sz="3600" b="1" dirty="0" smtClean="0"/>
              <a:t>MAJĄ MOTYWACJĘ </a:t>
            </a: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>DO </a:t>
            </a:r>
            <a:r>
              <a:rPr lang="pl-PL" sz="3600" b="1" dirty="0" smtClean="0"/>
              <a:t>ZDOBYWANIA </a:t>
            </a:r>
            <a:r>
              <a:rPr lang="pl-PL" sz="3600" b="1" dirty="0" smtClean="0"/>
              <a:t>WYKSZTAŁCENIA</a:t>
            </a:r>
            <a:br>
              <a:rPr lang="pl-PL" sz="3600" b="1" dirty="0" smtClean="0"/>
            </a:br>
            <a:r>
              <a:rPr lang="pl-PL" sz="3600" b="1" dirty="0" smtClean="0"/>
              <a:t> </a:t>
            </a:r>
            <a:r>
              <a:rPr lang="pl-PL" sz="3600" b="1" dirty="0" smtClean="0"/>
              <a:t>I ODNOSZĄ SUKCESY EDUKACYJNE!</a:t>
            </a:r>
          </a:p>
          <a:p>
            <a:pPr>
              <a:lnSpc>
                <a:spcPct val="150000"/>
              </a:lnSpc>
            </a:pPr>
            <a:endParaRPr lang="pl-PL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15 </a:t>
            </a:r>
            <a:r>
              <a:rPr lang="pl-PL" dirty="0" smtClean="0"/>
              <a:t>ABSOLWENTÓW: </a:t>
            </a:r>
            <a:endParaRPr lang="pl-PL" dirty="0" smtClean="0"/>
          </a:p>
          <a:p>
            <a:pPr marL="624078" indent="-514350">
              <a:buNone/>
            </a:pPr>
            <a:r>
              <a:rPr lang="pl-PL" dirty="0" smtClean="0"/>
              <a:t>UKOŃCZYŁO </a:t>
            </a:r>
            <a:r>
              <a:rPr lang="pl-PL" dirty="0" smtClean="0"/>
              <a:t>SZKOŁĘ ŚREDNIĄ (5 STUDIUJE),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7 </a:t>
            </a:r>
            <a:r>
              <a:rPr lang="pl-PL" dirty="0" smtClean="0"/>
              <a:t>UKONCZYŁO SZKOŁĘ </a:t>
            </a:r>
            <a:r>
              <a:rPr lang="pl-PL" dirty="0" smtClean="0"/>
              <a:t>ZAWODOWĄ</a:t>
            </a:r>
          </a:p>
          <a:p>
            <a:pPr marL="624078" indent="-514350">
              <a:buNone/>
            </a:pPr>
            <a:r>
              <a:rPr lang="pl-PL" dirty="0" smtClean="0"/>
              <a:t>  </a:t>
            </a:r>
            <a:r>
              <a:rPr lang="pl-PL" dirty="0" smtClean="0"/>
              <a:t>( 4 TECHNIKA I LICEA UZUPEŁNIAJĄCE)</a:t>
            </a:r>
          </a:p>
          <a:p>
            <a:pPr>
              <a:buNone/>
            </a:pPr>
            <a:r>
              <a:rPr lang="pl-PL" dirty="0" smtClean="0"/>
              <a:t>OGÓŁEM :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12 </a:t>
            </a:r>
            <a:r>
              <a:rPr lang="pl-PL" dirty="0" smtClean="0"/>
              <a:t>OSÓB MA WYKSZTAŁCENIE </a:t>
            </a:r>
            <a:r>
              <a:rPr lang="pl-PL" dirty="0" smtClean="0"/>
              <a:t>ŚREDNIE</a:t>
            </a:r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/>
              <a:t>5 WYŻSZE.</a:t>
            </a:r>
          </a:p>
          <a:p>
            <a:pPr>
              <a:buNone/>
            </a:pPr>
            <a:r>
              <a:rPr lang="pl-PL" dirty="0" smtClean="0"/>
              <a:t>WNIOSEK: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80</a:t>
            </a:r>
            <a:r>
              <a:rPr lang="pl-PL" dirty="0" smtClean="0"/>
              <a:t>% ABSOLWENTÓW UKOŃCZYŁO SZKOŁY ŚREDNIE,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33,3</a:t>
            </a:r>
            <a:r>
              <a:rPr lang="pl-PL" dirty="0" smtClean="0"/>
              <a:t>% ZDOBYŁO/ZDOBYWA WYKSZTAŁCENIE WYŻSZE</a:t>
            </a:r>
            <a:r>
              <a:rPr lang="pl-PL" dirty="0" smtClean="0"/>
              <a:t>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ROCZNIK 2006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14282" y="1481328"/>
            <a:ext cx="8715436" cy="4525963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pl-PL" dirty="0" smtClean="0"/>
              <a:t>10 </a:t>
            </a:r>
            <a:r>
              <a:rPr lang="pl-PL" dirty="0" smtClean="0"/>
              <a:t>ABSOLWENTÓW</a:t>
            </a:r>
            <a:r>
              <a:rPr lang="pl-PL" dirty="0" smtClean="0"/>
              <a:t>:</a:t>
            </a:r>
          </a:p>
          <a:p>
            <a:pPr>
              <a:buFontTx/>
              <a:buChar char="-"/>
            </a:pPr>
            <a:r>
              <a:rPr lang="pl-PL" dirty="0" smtClean="0"/>
              <a:t> </a:t>
            </a:r>
            <a:r>
              <a:rPr lang="pl-PL" dirty="0" smtClean="0"/>
              <a:t>7 LICEUM/TECHNIKUM (1 STUDIA),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3 </a:t>
            </a:r>
            <a:r>
              <a:rPr lang="pl-PL" dirty="0" smtClean="0"/>
              <a:t>ZAWODOWE (2 UZUPEŁNIAJĄCE)</a:t>
            </a:r>
          </a:p>
          <a:p>
            <a:pPr>
              <a:buNone/>
            </a:pPr>
            <a:r>
              <a:rPr lang="pl-PL" dirty="0" smtClean="0"/>
              <a:t>OGÓŁEM:  9 MA WYKSZTAŁCENIE ŚREDNIE, 1 WYŻSZE</a:t>
            </a:r>
          </a:p>
          <a:p>
            <a:pPr>
              <a:buNone/>
            </a:pPr>
            <a:r>
              <a:rPr lang="pl-PL" dirty="0" smtClean="0"/>
              <a:t>WNIOSEK: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90</a:t>
            </a:r>
            <a:r>
              <a:rPr lang="pl-PL" dirty="0" smtClean="0"/>
              <a:t>% ABSOLWENTÓW UKOŃCZYŁO SZKOŁY ŚREDNIE, 10% ZDOBYWA WYKSZTAŁCENIE WYŻSZE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UWAGA </a:t>
            </a:r>
            <a:r>
              <a:rPr lang="pl-PL" dirty="0" smtClean="0"/>
              <a:t>– DANE NIEPEŁNE, MOŻE BYĆ WIECEJ OSÓB STUDIUJĄCYCH.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ROCZNIK 2007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472518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11 </a:t>
            </a:r>
            <a:r>
              <a:rPr lang="pl-PL" dirty="0" smtClean="0"/>
              <a:t>ABSOLWENTÓW : 7 </a:t>
            </a:r>
            <a:r>
              <a:rPr lang="pl-PL" dirty="0" smtClean="0"/>
              <a:t>LICEUM/TECHNIKUM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 smtClean="0"/>
              <a:t>(2 STUDIUJE), 4 ZAWODOWE (</a:t>
            </a:r>
            <a:r>
              <a:rPr lang="pl-PL" dirty="0" smtClean="0"/>
              <a:t>1UZUPEŁNIAJĄCE</a:t>
            </a:r>
            <a:r>
              <a:rPr lang="pl-PL" dirty="0" smtClean="0"/>
              <a:t>)</a:t>
            </a:r>
          </a:p>
          <a:p>
            <a:r>
              <a:rPr lang="pl-PL" dirty="0" smtClean="0"/>
              <a:t>OGÓŁEM: </a:t>
            </a:r>
            <a:endParaRPr lang="pl-PL" dirty="0" smtClean="0"/>
          </a:p>
          <a:p>
            <a:r>
              <a:rPr lang="pl-PL" dirty="0" smtClean="0"/>
              <a:t>8 </a:t>
            </a:r>
            <a:r>
              <a:rPr lang="pl-PL" dirty="0" smtClean="0"/>
              <a:t>WYKSZTAŁCENIE ŚREDNIE</a:t>
            </a:r>
            <a:r>
              <a:rPr lang="pl-PL" dirty="0" smtClean="0"/>
              <a:t>,</a:t>
            </a:r>
          </a:p>
          <a:p>
            <a:r>
              <a:rPr lang="pl-PL" dirty="0" smtClean="0"/>
              <a:t> </a:t>
            </a:r>
            <a:r>
              <a:rPr lang="pl-PL" dirty="0" smtClean="0"/>
              <a:t>2 WYŻSZE W TRAKCIE REALIZACJI</a:t>
            </a:r>
          </a:p>
          <a:p>
            <a:r>
              <a:rPr lang="pl-PL" dirty="0" smtClean="0"/>
              <a:t>WNIOSEK: </a:t>
            </a:r>
            <a:endParaRPr lang="pl-PL" dirty="0" smtClean="0"/>
          </a:p>
          <a:p>
            <a:r>
              <a:rPr lang="pl-PL" dirty="0" smtClean="0"/>
              <a:t>73</a:t>
            </a:r>
            <a:r>
              <a:rPr lang="pl-PL" dirty="0" smtClean="0"/>
              <a:t>% ZDOBYŁO WYKSZTAŁCENIE ŚREDNIE </a:t>
            </a:r>
            <a:r>
              <a:rPr lang="pl-PL" dirty="0" smtClean="0"/>
              <a:t>,</a:t>
            </a:r>
          </a:p>
          <a:p>
            <a:r>
              <a:rPr lang="pl-PL" dirty="0" smtClean="0"/>
              <a:t> </a:t>
            </a:r>
            <a:r>
              <a:rPr lang="pl-PL" dirty="0" smtClean="0"/>
              <a:t>9% UZUPEŁNIA , 18% ZDOBYWA WYŻSZE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ROCZNIK 2008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9 ABSOLWENTÓW,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1 </a:t>
            </a:r>
            <a:r>
              <a:rPr lang="pl-PL" dirty="0" smtClean="0"/>
              <a:t>NIE ŻYJE,  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6 </a:t>
            </a:r>
            <a:r>
              <a:rPr lang="pl-PL" dirty="0" smtClean="0"/>
              <a:t>LICEUM/TECHNIKUM ,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2  ZAWODOWE</a:t>
            </a:r>
          </a:p>
          <a:p>
            <a:pPr>
              <a:buNone/>
            </a:pPr>
            <a:r>
              <a:rPr lang="pl-PL" dirty="0" smtClean="0"/>
              <a:t>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WNIOSEK: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75</a:t>
            </a:r>
            <a:r>
              <a:rPr lang="pl-PL" dirty="0" smtClean="0"/>
              <a:t>% ZDOBYWA WYKSZTAŁCENIE ŚREDNIE,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ROCZNIK 2009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17 ABSOLWENTÓW , 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</a:t>
            </a:r>
          </a:p>
          <a:p>
            <a:pPr>
              <a:buNone/>
            </a:pPr>
            <a:r>
              <a:rPr lang="pl-PL" dirty="0" smtClean="0"/>
              <a:t>9 </a:t>
            </a:r>
            <a:r>
              <a:rPr lang="pl-PL" dirty="0" smtClean="0"/>
              <a:t>LICEUM/TECHNIKUM , 8  ZAWODOWE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WNIOSEK</a:t>
            </a:r>
            <a:r>
              <a:rPr lang="pl-PL" dirty="0" smtClean="0"/>
              <a:t>: 53% ZDOBYWA WYKSZTAŁCENIE ŚREDNIE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ROCZNIK 2010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r>
              <a:rPr lang="pl-PL" dirty="0" smtClean="0"/>
              <a:t>12 </a:t>
            </a:r>
            <a:r>
              <a:rPr lang="pl-PL" dirty="0" smtClean="0"/>
              <a:t>ABSOLWENTÓW,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</a:t>
            </a:r>
            <a:r>
              <a:rPr lang="pl-PL" dirty="0" smtClean="0"/>
              <a:t>8 LICEUM/TECHNIKUM </a:t>
            </a:r>
            <a:r>
              <a:rPr lang="pl-PL" dirty="0" smtClean="0"/>
              <a:t>,</a:t>
            </a:r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/>
              <a:t>4  </a:t>
            </a:r>
            <a:r>
              <a:rPr lang="pl-PL" dirty="0" smtClean="0"/>
              <a:t>ZAWODOWE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WNIOSEK</a:t>
            </a:r>
            <a:r>
              <a:rPr lang="pl-PL" dirty="0" smtClean="0"/>
              <a:t>:</a:t>
            </a:r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/>
              <a:t>67% ZDOBYWA WYKSZTAŁCENIE ŚREDNIE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ROCZNIK 2011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13 ABSOLWENTÓW,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9 </a:t>
            </a:r>
            <a:r>
              <a:rPr lang="pl-PL" dirty="0" smtClean="0"/>
              <a:t>LICEUM/TECHNIKUM ,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4  </a:t>
            </a:r>
            <a:r>
              <a:rPr lang="pl-PL" dirty="0" smtClean="0"/>
              <a:t>ZAWODOWE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WNIOSEK</a:t>
            </a:r>
            <a:r>
              <a:rPr lang="pl-PL" dirty="0" smtClean="0"/>
              <a:t>: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70</a:t>
            </a:r>
            <a:r>
              <a:rPr lang="pl-PL" dirty="0" smtClean="0"/>
              <a:t>% ZDOBYWA WYKSZTAŁCENIE ŚREDNIE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ROCZNIK 2012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ZESTAWIENIE % ABSOLWENTÓW POSIADAJĄCYCH</a:t>
            </a:r>
            <a:br>
              <a:rPr lang="pl-PL" dirty="0" smtClean="0"/>
            </a:br>
            <a:r>
              <a:rPr lang="pl-PL" dirty="0" smtClean="0"/>
              <a:t> WYKSZTAŁCENIE ŚREDNIE 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357290" y="2643180"/>
          <a:ext cx="6858048" cy="3071838"/>
        </p:xfrm>
        <a:graphic>
          <a:graphicData uri="http://schemas.openxmlformats.org/drawingml/2006/table">
            <a:tbl>
              <a:tblPr/>
              <a:tblGrid>
                <a:gridCol w="1030345"/>
                <a:gridCol w="3541439"/>
                <a:gridCol w="2286264"/>
              </a:tblGrid>
              <a:tr h="511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Calibri"/>
                          <a:ea typeface="Calibri"/>
                          <a:cs typeface="Times New Roman"/>
                        </a:rPr>
                        <a:t>rocznik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Times New Roman"/>
                        </a:rPr>
                        <a:t>Liczba maturzystów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Times New Roman"/>
                        </a:rPr>
                        <a:t>80%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Times New Roman"/>
                        </a:rPr>
                        <a:t>90%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Times New Roman"/>
                        </a:rPr>
                        <a:t>73%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Times New Roman"/>
                        </a:rPr>
                        <a:t>75%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</TotalTime>
  <Words>224</Words>
  <Application>Microsoft Office PowerPoint</Application>
  <PresentationFormat>Pokaz na ekranie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Hol</vt:lpstr>
      <vt:lpstr>LOSY ABSOLWENTÓW</vt:lpstr>
      <vt:lpstr>ROCZNIK 2006</vt:lpstr>
      <vt:lpstr>ROCZNIK 2007</vt:lpstr>
      <vt:lpstr>ROCZNIK 2008</vt:lpstr>
      <vt:lpstr>ROCZNIK 2009</vt:lpstr>
      <vt:lpstr>ROCZNIK 2010</vt:lpstr>
      <vt:lpstr>ROCZNIK 2011</vt:lpstr>
      <vt:lpstr>ROCZNIK 2012</vt:lpstr>
      <vt:lpstr>ZESTAWIENIE % ABSOLWENTÓW POSIADAJĄCYCH  WYKSZTAŁCENIE ŚREDNIE </vt:lpstr>
      <vt:lpstr>Slajd 10</vt:lpstr>
      <vt:lpstr>Wnioski końcowe: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LOSY ABSOLWENTÓW</dc:title>
  <dc:creator>Violetta</dc:creator>
  <cp:lastModifiedBy>Violetta</cp:lastModifiedBy>
  <cp:revision>4</cp:revision>
  <dcterms:created xsi:type="dcterms:W3CDTF">2013-04-10T17:44:16Z</dcterms:created>
  <dcterms:modified xsi:type="dcterms:W3CDTF">2013-04-10T18:17:00Z</dcterms:modified>
</cp:coreProperties>
</file>